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1" r:id="rId2"/>
    <p:sldId id="289" r:id="rId3"/>
    <p:sldId id="263" r:id="rId4"/>
    <p:sldId id="310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7" r:id="rId21"/>
    <p:sldId id="308" r:id="rId22"/>
    <p:sldId id="262" r:id="rId23"/>
    <p:sldId id="274" r:id="rId24"/>
    <p:sldId id="276" r:id="rId25"/>
    <p:sldId id="31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3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46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2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7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7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1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8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3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6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7707-3ECC-46DC-BCAA-316EBB94D07D}" type="datetimeFigureOut">
              <a:rPr lang="ru-RU" smtClean="0"/>
              <a:t>29.08.22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75A3-BFF9-4BFC-991E-3C0BF59B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5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t.ru/courses" TargetMode="External"/><Relationship Id="rId2" Type="http://schemas.openxmlformats.org/officeDocument/2006/relationships/hyperlink" Target="https://educont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ru/" TargetMode="External"/><Relationship Id="rId2" Type="http://schemas.openxmlformats.org/officeDocument/2006/relationships/hyperlink" Target="http://edsoo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.ru/" TargetMode="External"/><Relationship Id="rId7" Type="http://schemas.openxmlformats.org/officeDocument/2006/relationships/hyperlink" Target="https://rg.ru/2021/07/12/chemu-budut-uchit-v-shkole-s-1-sentiabria-2022-goda.html" TargetMode="External"/><Relationship Id="rId2" Type="http://schemas.openxmlformats.org/officeDocument/2006/relationships/hyperlink" Target="http://publication.pravo.gov.ru/Document/View/0001202107050027?index=0&amp;rangeSize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53.ru/np-includes/upload/2021/09/21/16562.pdf" TargetMode="External"/><Relationship Id="rId5" Type="http://schemas.openxmlformats.org/officeDocument/2006/relationships/hyperlink" Target="https://edu.gov.ru/" TargetMode="External"/><Relationship Id="rId4" Type="http://schemas.openxmlformats.org/officeDocument/2006/relationships/hyperlink" Target="http://edsoo.ru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49311"/>
            <a:ext cx="9144000" cy="16788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третьего поколения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нового?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269" y="2821895"/>
            <a:ext cx="5431672" cy="361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6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Перечень обязательных предметных областей, учебных предметов и учебных модулей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предметной области «Математика и информатика» появился учебный предмет «</a:t>
            </a:r>
            <a:r>
              <a:rPr lang="ru-RU" dirty="0" smtClean="0"/>
              <a:t>Математика». </a:t>
            </a:r>
          </a:p>
          <a:p>
            <a:r>
              <a:rPr lang="ru-RU" dirty="0" smtClean="0"/>
              <a:t>Изменена </a:t>
            </a:r>
            <a:r>
              <a:rPr lang="ru-RU" dirty="0"/>
              <a:t>структура предметной области «Общественно-научные предметы».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предметную область «Основы религиозных культур и светской этики» входят учебные модули по основам православной, исламской, буддистской, иудейской культур, религиозных культур народов России, светской этике. </a:t>
            </a:r>
          </a:p>
        </p:txBody>
      </p:sp>
    </p:spTree>
    <p:extLst>
      <p:ext uri="{BB962C8B-B14F-4D97-AF65-F5344CB8AC3E}">
        <p14:creationId xmlns:p14="http://schemas.microsoft.com/office/powerpoint/2010/main" val="39363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Изучение родного и второго иностранного языка на уровне 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родного языка в ОО, в которых языком образования является русский язык, и второго иностранного языка можно организовать при наличии возможностей ОО.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п. 33.1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192605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ru-RU" b="1" dirty="0"/>
              <a:t>Объем часов аудиторной нагрузки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6861"/>
            <a:ext cx="10882745" cy="52758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300" b="1" dirty="0">
                <a:solidFill>
                  <a:srgbClr val="0070C0"/>
                </a:solidFill>
              </a:rPr>
              <a:t>ФГОС НОО: минимум – 2954, максимум – 3190 </a:t>
            </a:r>
            <a:endParaRPr lang="ru-RU" sz="33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300" dirty="0" smtClean="0"/>
              <a:t>(</a:t>
            </a:r>
            <a:r>
              <a:rPr lang="ru-RU" sz="3300" dirty="0"/>
              <a:t>п. 32.1 ФГОС НОО)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b="1" dirty="0" smtClean="0">
                <a:solidFill>
                  <a:srgbClr val="00B0F0"/>
                </a:solidFill>
              </a:rPr>
              <a:t>ФГОС </a:t>
            </a:r>
            <a:r>
              <a:rPr lang="ru-RU" sz="3300" b="1" dirty="0">
                <a:solidFill>
                  <a:srgbClr val="00B0F0"/>
                </a:solidFill>
              </a:rPr>
              <a:t>ООО: минимум – 5058, максимум – 5549 </a:t>
            </a:r>
          </a:p>
          <a:p>
            <a:pPr marL="0" indent="0">
              <a:buNone/>
            </a:pPr>
            <a:r>
              <a:rPr lang="ru-RU" sz="3300" dirty="0" smtClean="0"/>
              <a:t>(</a:t>
            </a:r>
            <a:r>
              <a:rPr lang="ru-RU" sz="3300" dirty="0"/>
              <a:t>п. 33.1 ФГОС ООО</a:t>
            </a:r>
            <a:r>
              <a:rPr lang="ru-RU" sz="3300" dirty="0" smtClean="0"/>
              <a:t>)</a:t>
            </a:r>
          </a:p>
          <a:p>
            <a:pPr marL="0" indent="0">
              <a:buNone/>
            </a:pP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БЫЛО</a:t>
            </a:r>
          </a:p>
          <a:p>
            <a:pPr marL="0" indent="0">
              <a:buNone/>
            </a:pPr>
            <a:r>
              <a:rPr lang="ru-RU" sz="3300" b="1" dirty="0">
                <a:solidFill>
                  <a:srgbClr val="0070C0"/>
                </a:solidFill>
              </a:rPr>
              <a:t>ФГОС НОО: </a:t>
            </a:r>
            <a:r>
              <a:rPr lang="ru-RU" sz="3300" b="1" dirty="0" smtClean="0">
                <a:solidFill>
                  <a:srgbClr val="0070C0"/>
                </a:solidFill>
              </a:rPr>
              <a:t> минимум </a:t>
            </a:r>
            <a:r>
              <a:rPr lang="ru-RU" sz="3300" b="1" dirty="0">
                <a:solidFill>
                  <a:srgbClr val="0070C0"/>
                </a:solidFill>
              </a:rPr>
              <a:t>– 2904, максимум – 3345 </a:t>
            </a:r>
            <a:endParaRPr lang="ru-RU" sz="33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300" b="1" dirty="0" smtClean="0">
                <a:solidFill>
                  <a:srgbClr val="00B0F0"/>
                </a:solidFill>
              </a:rPr>
              <a:t>ФГОС </a:t>
            </a:r>
            <a:r>
              <a:rPr lang="ru-RU" sz="3300" b="1" dirty="0">
                <a:solidFill>
                  <a:srgbClr val="00B0F0"/>
                </a:solidFill>
              </a:rPr>
              <a:t>ООО: </a:t>
            </a:r>
            <a:r>
              <a:rPr lang="ru-RU" sz="3300" b="1" dirty="0" smtClean="0">
                <a:solidFill>
                  <a:srgbClr val="00B0F0"/>
                </a:solidFill>
              </a:rPr>
              <a:t> минимум </a:t>
            </a:r>
            <a:r>
              <a:rPr lang="ru-RU" sz="3300" b="1" dirty="0">
                <a:solidFill>
                  <a:srgbClr val="00B0F0"/>
                </a:solidFill>
              </a:rPr>
              <a:t>– 5267, максимум – 6020</a:t>
            </a:r>
            <a:r>
              <a:rPr lang="ru-RU" sz="3300" b="1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Объем </a:t>
            </a:r>
            <a:r>
              <a:rPr lang="ru-RU" sz="3600" b="1" dirty="0"/>
              <a:t>внеурочной деятельности на уровне НОО</a:t>
            </a:r>
          </a:p>
          <a:p>
            <a:pPr marL="0" indent="0">
              <a:buNone/>
            </a:pPr>
            <a:r>
              <a:rPr lang="ru-RU" dirty="0" smtClean="0"/>
              <a:t>1320 </a:t>
            </a:r>
            <a:r>
              <a:rPr lang="ru-RU" dirty="0"/>
              <a:t>часов (п. 32.2 ФГОС НОО)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87070" y="4087874"/>
            <a:ext cx="10515600" cy="2401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46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обучения детей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ФГОС НОО для детей с ОВЗ применять нельзя. Адаптированные ООП на уровне начального общего образования разрабатываются на основе ФГОС ОВЗ или ФГОС для учащихся с умственной отсталостью (интеллектуальными нарушениями). </a:t>
            </a:r>
            <a:endParaRPr lang="ru-RU" dirty="0" smtClean="0"/>
          </a:p>
          <a:p>
            <a:r>
              <a:rPr lang="ru-RU" dirty="0" smtClean="0"/>
              <a:t>Адаптированные </a:t>
            </a:r>
            <a:r>
              <a:rPr lang="ru-RU" dirty="0"/>
              <a:t>программы на уровне ООО необходимо разрабатывать на основе ФГОС ООО с учетом ПООП, в том числе ПАООП. (п. 12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51648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Использование электронных средств обучения, дистанционных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Зафиксировано право ОО применять различные образовательные технологии. Например, электронное обучение и дистанционные образовательные технологии (п. 19 ФГОС НОО, п. 19 ФГОС ООО). Если школьники учатся с использованием дистанционных технологий, их нужно обеспечить индивидуальным авторизованным доступом ко всем ресурсам. Причем доступ должен быть как на территории ОО, так и за ее пределами (п. 34.4 ФГОС НОО, п. 35.4 ФГОС ООО). </a:t>
            </a:r>
            <a:endParaRPr lang="ru-RU" dirty="0" smtClean="0"/>
          </a:p>
          <a:p>
            <a:pPr fontAlgn="base"/>
            <a:r>
              <a:rPr lang="en-US" dirty="0">
                <a:hlinkClick r:id="rId2"/>
              </a:rPr>
              <a:t>https://educont.ru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 </a:t>
            </a:r>
          </a:p>
          <a:p>
            <a:pPr marL="0" indent="0" fontAlgn="base">
              <a:buNone/>
            </a:pPr>
            <a:r>
              <a:rPr lang="ru-RU" b="1" dirty="0" smtClean="0">
                <a:hlinkClick r:id="rId3"/>
              </a:rPr>
              <a:t>Каталог</a:t>
            </a:r>
            <a:r>
              <a:rPr lang="ru-RU" b="1" dirty="0"/>
              <a:t> </a:t>
            </a:r>
            <a:r>
              <a:rPr lang="ru-RU" b="1" dirty="0" smtClean="0"/>
              <a:t>цифрового образовательного контента </a:t>
            </a:r>
            <a:r>
              <a:rPr lang="ru-RU" dirty="0" smtClean="0"/>
              <a:t>Единый </a:t>
            </a:r>
            <a:r>
              <a:rPr lang="ru-RU" dirty="0"/>
              <a:t>бесплатный доступ к </a:t>
            </a:r>
            <a:r>
              <a:rPr lang="ru-RU" dirty="0" smtClean="0"/>
              <a:t>материалам ведущих </a:t>
            </a:r>
            <a:r>
              <a:rPr lang="ru-RU" dirty="0"/>
              <a:t>образовательных онлайн-сервисов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7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Деление учеников на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Зафиксировано, что образовательную деятельность можно организовать при помощи деления на группы. При этом учебный процесс в группах можно строить по-разному: с учетом успеваемости, образовательных потребностей и интересов, целей и др. (п. 20 ФГОС НОО, п. 20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4031942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программе формирования универсальных учебных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новому ФГОС ООО нужно разрабатывать программу </a:t>
            </a:r>
            <a:r>
              <a:rPr lang="ru-RU" u="sng" dirty="0"/>
              <a:t>формирования</a:t>
            </a:r>
            <a:r>
              <a:rPr lang="ru-RU" dirty="0"/>
              <a:t> УУД, а не программу </a:t>
            </a:r>
            <a:r>
              <a:rPr lang="ru-RU" u="sng" dirty="0"/>
              <a:t>развития УУД</a:t>
            </a:r>
            <a:r>
              <a:rPr lang="ru-RU" dirty="0"/>
              <a:t>, как это было раньше. То есть теперь программа имеет одинаковое название на уровнях НОО и ООО: «Программа формирования универсальных учебных действий у обучающихся». Требований к программе формирования УУД стало меньше. Для уровня ООО прописали, что теперь нужно формировать у учеников знания и навыки в области финансовой грамотности и устойчивого развития общества. (п. 32.2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81533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Рабочая программа воспитания (далее – РПВ)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РПВ для НОО может, но не обязана включать модули, и описано, что еще в ней может быть (п. 31.3 ФГОС НОО).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ООО модульная структура также стала возможной, а не обязательной. Но для этого уровня добавлены обязательные требования к РПВ. Она должна обеспечивать целостность образовательной среды, самореализацию и практическую подготовку учеников, учет потребностей семей (п. 32.3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1779075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Информационно-образовательная среда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Зафиксировано, что доступ к информационно-образовательной среде должен быть у ученика и его родителя или законного представителя в течение всего периода обучения (п. 34.3 ФГОС НОО, п. 35.3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2140960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Обеспечение учебниками и учебными пособиями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ОО обязана обеспечить каждого ученика минимум одним экземпляром учебника или учебного пособия в печатном (бумажном) виде, дополнительно можно предоставить электронную версию. (п. 36.1 ФГОС НОО, п. 37.3 ФГОС ООО).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/>
              <a:t>УП, по которой вместо учебника или в дополнение к нему можно выдавать бумажное учебное пособие: обязательная и формируемая участниками ОО (п. 36.1 ФГОС НОО, п. 37.3 ФГОС ООО).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/>
              <a:t>ООП, при которой можно выдавать учебник или учебные пособия: учебный предмет, курс, модуль. По курсу ВД можно предоставить электронные пособия (п. 36.1 ФГОС НОО, п. 37.3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83860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463" y="340596"/>
            <a:ext cx="8386762" cy="62126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ФГОС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это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нормативный документ. Он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представлят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собой совокупность требований к программам образования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Основными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задачами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ФГОС являются создание </a:t>
            </a:r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единого  образовательного пространства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по всей Российской Федерации и обеспечение </a:t>
            </a:r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преемственности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образовательных программ начального общего, основного общего и среднего общего образования.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911" y="2180760"/>
            <a:ext cx="3766709" cy="282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Психолого-педагогические условия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Акцентировано внимание на социально-психологической адаптации к условиям ОО. </a:t>
            </a:r>
            <a:r>
              <a:rPr lang="ru-RU" u="sng" dirty="0"/>
              <a:t>Расписан порядок, по которому следует проводить психолого-педагогическое сопровождение участников образовательных отношений</a:t>
            </a:r>
            <a:r>
              <a:rPr lang="ru-RU" dirty="0"/>
              <a:t> (п. 37 ФГОС НОО, п. 38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1259215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Повышение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Исключена норма, по которой педагоги должны повышать квалификацию не реже, чем раз в три года. </a:t>
            </a:r>
            <a:r>
              <a:rPr lang="ru-RU" u="sng" dirty="0"/>
              <a:t>В Законе об образовании в РФ по-прежнему закреплено, что педагог вправе проходить дополнительное профессиональное образование раз в три года и обязан систематически повышать квалификацию. </a:t>
            </a:r>
            <a:r>
              <a:rPr lang="ru-RU" dirty="0"/>
              <a:t>Нет указания, как часто он должен это делать (п. 38.2 ФГОС НОО, п. 39.2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2675394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сопровождение ФГОС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761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edsoo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сайт, сопровождающий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pPr marL="0" lv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апробацию Рабочих программ ФГОС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https://edu.gov.ru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России</a:t>
            </a:r>
          </a:p>
        </p:txBody>
      </p:sp>
    </p:spTree>
    <p:extLst>
      <p:ext uri="{BB962C8B-B14F-4D97-AF65-F5344CB8AC3E}">
        <p14:creationId xmlns:p14="http://schemas.microsoft.com/office/powerpoint/2010/main" val="5943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7263"/>
            <a:ext cx="10515600" cy="570071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Проект </a:t>
            </a:r>
            <a:r>
              <a:rPr lang="ru-RU" dirty="0"/>
              <a:t>нового ФГОС вступит в силу 1 сентября 2022 года.</a:t>
            </a:r>
          </a:p>
          <a:p>
            <a:r>
              <a:rPr lang="ru-RU" dirty="0"/>
              <a:t>Обновленные стандарты коснутся детей, которые пойдут в первые и пятые классы в сентябре 2022 года.</a:t>
            </a:r>
          </a:p>
          <a:p>
            <a:r>
              <a:rPr lang="ru-RU" dirty="0"/>
              <a:t>Актуальные ФГОС фокусируются на практических навыках детей: они должны понимать, как связаны предметы и как помогают в реальной жизни. </a:t>
            </a:r>
          </a:p>
          <a:p>
            <a:r>
              <a:rPr lang="ru-RU" dirty="0"/>
              <a:t>Среди новшеств выделяются: вариативность, функциональная грамотность, единство воспитания и обучения и необязательность второго </a:t>
            </a:r>
            <a:r>
              <a:rPr lang="ru-RU" dirty="0" err="1" smtClean="0"/>
              <a:t>иностранногоязыка</a:t>
            </a:r>
            <a:endParaRPr lang="ru-RU" dirty="0" smtClean="0"/>
          </a:p>
          <a:p>
            <a:r>
              <a:rPr lang="ru-RU" dirty="0" smtClean="0"/>
              <a:t>Личный образовательный маршрут</a:t>
            </a:r>
          </a:p>
          <a:p>
            <a:r>
              <a:rPr lang="ru-RU" dirty="0" smtClean="0"/>
              <a:t>Индивидуальные учебные планы</a:t>
            </a:r>
          </a:p>
          <a:p>
            <a:r>
              <a:rPr lang="ru-RU" dirty="0" smtClean="0"/>
              <a:t>Деление на группы</a:t>
            </a:r>
          </a:p>
          <a:p>
            <a:r>
              <a:rPr lang="ru-RU" dirty="0" smtClean="0"/>
              <a:t>Но многое требует разъяснения: на каком уровне и как будут составляться индивидуальные маршруты, какие нормативные документы, подкрепляющие эти маршруты и личные учебные планы необходимы, какое требуется сопровождение со стороны школ.</a:t>
            </a:r>
          </a:p>
          <a:p>
            <a:pPr marL="0" indent="0">
              <a:buNone/>
            </a:pPr>
            <a:r>
              <a:rPr lang="ru-RU" dirty="0" smtClean="0"/>
              <a:t>Так что приготовимся работать, работать и еще раз работать!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8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314" y="771527"/>
            <a:ext cx="11644313" cy="59796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publication.pravo.gov.ru/Document/View/0001202107050027?index=0&amp;rangeSize=1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- Приказ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образования"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https://fgos.ru/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тексты ФГОС всех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ступеней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25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edsoo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25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– сайт, сопровождающий введение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и апробацию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Рабочих программ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://edu.gov.ru/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сайт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http://edu53.ru/np-includes/upload/2021/09/21/16562.pdf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- Изменения в новых ФГОС НОО и ООО </a:t>
            </a:r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://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rg.ru/2021/07/12/chemu-budut-uchit-v-shkole-s-1-sentiabria-2022-goda.html</a:t>
            </a:r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06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538310"/>
            <a:ext cx="10515600" cy="1325563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39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884"/>
            <a:ext cx="10515600" cy="69401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ФГОС НОО и ООО в 2021 году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7275"/>
            <a:ext cx="11253019" cy="555779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 ФГОС – Приказ Министерства просвещения №287 «Об утверждении Федерального государственного образовательного стандарта  основного общего образования», 31 мая 2021г.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готовности введения ФГОС (региональный, муниципальный уровень, ОО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новых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ПООП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Поэтапное введение обновленных ФГОС НОО и ООО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начиная 2022/2023 учебного года.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на ФГОС – до 2027 года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96" y="1481271"/>
            <a:ext cx="10515600" cy="1738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708" y="3128797"/>
            <a:ext cx="80010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15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86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Способы, которыми школа обеспечивает вариативность содержания программ НОО, ООО: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27563"/>
            <a:ext cx="10515600" cy="38493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Первый </a:t>
            </a:r>
            <a:r>
              <a:rPr lang="ru-RU" dirty="0"/>
              <a:t>– в структуре программ НОО и ООО можно предусмотреть учебные предметы, учебные курсы и учебные модули.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Второй </a:t>
            </a:r>
            <a:r>
              <a:rPr lang="ru-RU" dirty="0"/>
              <a:t>– ОО вправе разработать и реализовать программы углубленного изучения отдельных предметов.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Третий </a:t>
            </a:r>
            <a:r>
              <a:rPr lang="ru-RU" dirty="0"/>
              <a:t>– можно разработать и реализовать индивидуальный учебный план в соответствии с образовательными потребностями и интересами учеников (п. 6 ФГОС НОО, п. 5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115485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результатам освоения 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Требования к результатам освоения ООП уточнены и расширены по всем </a:t>
            </a:r>
            <a:r>
              <a:rPr lang="ru-RU" dirty="0" smtClean="0"/>
              <a:t>видам результатов </a:t>
            </a:r>
            <a:r>
              <a:rPr lang="ru-RU" dirty="0"/>
              <a:t>– личностным, </a:t>
            </a:r>
            <a:r>
              <a:rPr lang="ru-RU" dirty="0" err="1"/>
              <a:t>метапредметным</a:t>
            </a:r>
            <a:r>
              <a:rPr lang="ru-RU" dirty="0"/>
              <a:t>, предметным.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результаты группируются по видам универсальных учебных действий:</a:t>
            </a:r>
          </a:p>
          <a:p>
            <a:r>
              <a:rPr lang="ru-RU" dirty="0" smtClean="0"/>
              <a:t>Добавлены </a:t>
            </a:r>
            <a:r>
              <a:rPr lang="ru-RU" dirty="0"/>
              <a:t>результаты по каждому модулю ОРКСЭ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уровне ООО </a:t>
            </a:r>
            <a:r>
              <a:rPr lang="ru-RU" dirty="0" smtClean="0"/>
              <a:t>установлены требования </a:t>
            </a:r>
            <a:r>
              <a:rPr lang="ru-RU" dirty="0"/>
              <a:t>к предметным результатам при углубленном изучении некоторых </a:t>
            </a:r>
            <a:r>
              <a:rPr lang="ru-RU" dirty="0" smtClean="0"/>
              <a:t>дисциплин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4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пояснительной записке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содержание </a:t>
            </a:r>
            <a:r>
              <a:rPr lang="ru-RU" u="sng" dirty="0"/>
              <a:t>пояснительной записки </a:t>
            </a:r>
            <a:r>
              <a:rPr lang="ru-RU" u="sng" dirty="0" smtClean="0"/>
              <a:t>НОО ООО одинаковое</a:t>
            </a:r>
            <a:r>
              <a:rPr lang="ru-RU" u="sng" dirty="0"/>
              <a:t>.</a:t>
            </a:r>
          </a:p>
          <a:p>
            <a:r>
              <a:rPr lang="ru-RU" dirty="0"/>
              <a:t>На уровне НОО больше не нужно указывать состав участников </a:t>
            </a:r>
            <a:r>
              <a:rPr lang="ru-RU" dirty="0" smtClean="0"/>
              <a:t>образовательных отношений </a:t>
            </a:r>
            <a:r>
              <a:rPr lang="ru-RU" dirty="0"/>
              <a:t>и общие подходы к организации внеурочной деятельности (далее – ВД), </a:t>
            </a:r>
            <a:r>
              <a:rPr lang="ru-RU" dirty="0" smtClean="0"/>
              <a:t>но необходимо </a:t>
            </a:r>
            <a:r>
              <a:rPr lang="ru-RU" dirty="0"/>
              <a:t>прописать механизмы реализации программы (п. 30.1 ФГОС НОО).</a:t>
            </a:r>
          </a:p>
          <a:p>
            <a:r>
              <a:rPr lang="ru-RU" dirty="0"/>
              <a:t>На уровне ООО понадобится добавить общую характеристику программы. Еще для </a:t>
            </a:r>
            <a:r>
              <a:rPr lang="ru-RU" dirty="0" smtClean="0"/>
              <a:t>ООО нужно </a:t>
            </a:r>
            <a:r>
              <a:rPr lang="ru-RU" dirty="0"/>
              <a:t>описать принципы формирования и механизмы реализации программы. Это </a:t>
            </a:r>
            <a:r>
              <a:rPr lang="ru-RU" dirty="0" smtClean="0"/>
              <a:t>касается и </a:t>
            </a:r>
            <a:r>
              <a:rPr lang="ru-RU" dirty="0"/>
              <a:t>индивидуальных учебных планов (п. 31.1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420583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рабочим программам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Рабочие программы учебных предметов, курсов и модулей необходимо формировать с учетом рабочей программы воспитания.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тематическом планировании нужно указать, что по каждой теме возможно использовать ЭОР. </a:t>
            </a:r>
            <a:endParaRPr lang="ru-RU" dirty="0" smtClean="0"/>
          </a:p>
          <a:p>
            <a:r>
              <a:rPr lang="ru-RU" dirty="0" smtClean="0"/>
              <a:t>Требования </a:t>
            </a:r>
            <a:r>
              <a:rPr lang="ru-RU" dirty="0"/>
              <a:t>к рабочим теперь едины, и нет отдельных норм для рабочих программ внеурочной деятельности (далее – ВД). Но в описании к учебным курсам ВД обязательно нужно указать форму проведения занятия (п. 31.1 ФГОС НОО, п. 32.1 ФГОС ООО). </a:t>
            </a:r>
          </a:p>
        </p:txBody>
      </p:sp>
    </p:spTree>
    <p:extLst>
      <p:ext uri="{BB962C8B-B14F-4D97-AF65-F5344CB8AC3E}">
        <p14:creationId xmlns:p14="http://schemas.microsoft.com/office/powerpoint/2010/main" val="105598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календарного </a:t>
            </a:r>
            <a:r>
              <a:rPr lang="ru-RU" b="1" dirty="0" smtClean="0"/>
              <a:t>плана воспитательной </a:t>
            </a:r>
            <a:r>
              <a:rPr lang="ru-RU" b="1" dirty="0"/>
              <a:t>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план нужно включать не только те мероприятия, которые организует и проводит ОО, но и те, в которых она просто участвует (п. 32 ФГОС НОО, п. 33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3395254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1479</Words>
  <Application>Microsoft Office PowerPoint</Application>
  <PresentationFormat>Произвольный</PresentationFormat>
  <Paragraphs>97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ФГОС третьего поколения Что нового?</vt:lpstr>
      <vt:lpstr>Презентация PowerPoint</vt:lpstr>
      <vt:lpstr>Введение ФГОС НОО и ООО в 2021 году</vt:lpstr>
      <vt:lpstr>Презентация PowerPoint</vt:lpstr>
      <vt:lpstr>Способы, которыми школа обеспечивает вариативность содержания программ НОО, ООО:</vt:lpstr>
      <vt:lpstr>Требования к результатам освоения ООП</vt:lpstr>
      <vt:lpstr>Требования к пояснительной записке</vt:lpstr>
      <vt:lpstr>Требования к рабочим программам</vt:lpstr>
      <vt:lpstr>Содержание календарного плана воспитательной работы</vt:lpstr>
      <vt:lpstr>Перечень обязательных предметных областей, учебных предметов и учебных модулей</vt:lpstr>
      <vt:lpstr>Изучение родного и второго иностранного языка на уровне ООО</vt:lpstr>
      <vt:lpstr>Объем часов аудиторной нагрузки</vt:lpstr>
      <vt:lpstr>Особенности обучения детей с ОВЗ</vt:lpstr>
      <vt:lpstr>Использование электронных средств обучения, дистанционных технологий</vt:lpstr>
      <vt:lpstr>Деление учеников на группы</vt:lpstr>
      <vt:lpstr>Требования к программе формирования универсальных учебных действий</vt:lpstr>
      <vt:lpstr>Рабочая программа воспитания (далее – РПВ)</vt:lpstr>
      <vt:lpstr>Информационно-образовательная среда</vt:lpstr>
      <vt:lpstr>Обеспечение учебниками и учебными пособиями</vt:lpstr>
      <vt:lpstr>Психолого-педагогические условия </vt:lpstr>
      <vt:lpstr>Повышение квалификации</vt:lpstr>
      <vt:lpstr>Научно-методическое сопровождение ФГОС</vt:lpstr>
      <vt:lpstr>Выводы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Елена</cp:lastModifiedBy>
  <cp:revision>102</cp:revision>
  <dcterms:created xsi:type="dcterms:W3CDTF">2021-09-28T15:12:15Z</dcterms:created>
  <dcterms:modified xsi:type="dcterms:W3CDTF">2022-08-29T09:26:52Z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423458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