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2" r:id="rId1"/>
  </p:sldMasterIdLst>
  <p:sldIdLst>
    <p:sldId id="261" r:id="rId2"/>
    <p:sldId id="289" r:id="rId3"/>
    <p:sldId id="263" r:id="rId4"/>
    <p:sldId id="310" r:id="rId5"/>
    <p:sldId id="290" r:id="rId6"/>
    <p:sldId id="291" r:id="rId7"/>
    <p:sldId id="292" r:id="rId8"/>
    <p:sldId id="293" r:id="rId9"/>
    <p:sldId id="294" r:id="rId10"/>
    <p:sldId id="295" r:id="rId11"/>
    <p:sldId id="296" r:id="rId12"/>
    <p:sldId id="297" r:id="rId13"/>
    <p:sldId id="298" r:id="rId14"/>
    <p:sldId id="299" r:id="rId15"/>
    <p:sldId id="300" r:id="rId16"/>
    <p:sldId id="301" r:id="rId17"/>
    <p:sldId id="302" r:id="rId18"/>
    <p:sldId id="303" r:id="rId19"/>
    <p:sldId id="305" r:id="rId20"/>
    <p:sldId id="307" r:id="rId21"/>
    <p:sldId id="308" r:id="rId22"/>
    <p:sldId id="262" r:id="rId23"/>
    <p:sldId id="274" r:id="rId24"/>
    <p:sldId id="276" r:id="rId25"/>
    <p:sldId id="311" r:id="rId26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80" d="100"/>
          <a:sy n="80" d="100"/>
        </p:scale>
        <p:origin x="-96" y="-54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517707-3ECC-46DC-BCAA-316EBB94D07D}" type="datetimeFigureOut">
              <a:rPr lang="ru-RU" smtClean="0"/>
              <a:t>29.08.22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C75A3-BFF9-4BFC-991E-3C0BF59BEE8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124362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517707-3ECC-46DC-BCAA-316EBB94D07D}" type="datetimeFigureOut">
              <a:rPr lang="ru-RU" smtClean="0"/>
              <a:t>29.08.22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C75A3-BFF9-4BFC-991E-3C0BF59BEE8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434698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517707-3ECC-46DC-BCAA-316EBB94D07D}" type="datetimeFigureOut">
              <a:rPr lang="ru-RU" smtClean="0"/>
              <a:t>29.08.22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C75A3-BFF9-4BFC-991E-3C0BF59BEE8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937241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517707-3ECC-46DC-BCAA-316EBB94D07D}" type="datetimeFigureOut">
              <a:rPr lang="ru-RU" smtClean="0"/>
              <a:t>29.08.22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C75A3-BFF9-4BFC-991E-3C0BF59BEE8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240822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517707-3ECC-46DC-BCAA-316EBB94D07D}" type="datetimeFigureOut">
              <a:rPr lang="ru-RU" smtClean="0"/>
              <a:t>29.08.22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C75A3-BFF9-4BFC-991E-3C0BF59BEE8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735792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517707-3ECC-46DC-BCAA-316EBB94D07D}" type="datetimeFigureOut">
              <a:rPr lang="ru-RU" smtClean="0"/>
              <a:t>29.08.22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C75A3-BFF9-4BFC-991E-3C0BF59BEE8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010214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517707-3ECC-46DC-BCAA-316EBB94D07D}" type="datetimeFigureOut">
              <a:rPr lang="ru-RU" smtClean="0"/>
              <a:t>29.08.22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C75A3-BFF9-4BFC-991E-3C0BF59BEE8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207174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517707-3ECC-46DC-BCAA-316EBB94D07D}" type="datetimeFigureOut">
              <a:rPr lang="ru-RU" smtClean="0"/>
              <a:t>29.08.22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C75A3-BFF9-4BFC-991E-3C0BF59BEE8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395116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517707-3ECC-46DC-BCAA-316EBB94D07D}" type="datetimeFigureOut">
              <a:rPr lang="ru-RU" smtClean="0"/>
              <a:t>29.08.22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C75A3-BFF9-4BFC-991E-3C0BF59BEE8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720883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517707-3ECC-46DC-BCAA-316EBB94D07D}" type="datetimeFigureOut">
              <a:rPr lang="ru-RU" smtClean="0"/>
              <a:t>29.08.22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C75A3-BFF9-4BFC-991E-3C0BF59BEE8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221320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517707-3ECC-46DC-BCAA-316EBB94D07D}" type="datetimeFigureOut">
              <a:rPr lang="ru-RU" smtClean="0"/>
              <a:t>29.08.22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C75A3-BFF9-4BFC-991E-3C0BF59BEE8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028073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C000"/>
            </a:gs>
            <a:gs pos="50000">
              <a:schemeClr val="accent6">
                <a:lumMod val="60000"/>
                <a:lumOff val="4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517707-3ECC-46DC-BCAA-316EBB94D07D}" type="datetimeFigureOut">
              <a:rPr lang="ru-RU" smtClean="0"/>
              <a:t>29.08.22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CC75A3-BFF9-4BFC-991E-3C0BF59BEE8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15654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3" r:id="rId1"/>
    <p:sldLayoutId id="2147483714" r:id="rId2"/>
    <p:sldLayoutId id="2147483715" r:id="rId3"/>
    <p:sldLayoutId id="2147483716" r:id="rId4"/>
    <p:sldLayoutId id="2147483717" r:id="rId5"/>
    <p:sldLayoutId id="2147483718" r:id="rId6"/>
    <p:sldLayoutId id="2147483719" r:id="rId7"/>
    <p:sldLayoutId id="2147483720" r:id="rId8"/>
    <p:sldLayoutId id="2147483721" r:id="rId9"/>
    <p:sldLayoutId id="2147483722" r:id="rId10"/>
    <p:sldLayoutId id="214748372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s://educont.ru/courses" TargetMode="External"/><Relationship Id="rId2" Type="http://schemas.openxmlformats.org/officeDocument/2006/relationships/hyperlink" Target="https://educont.ru/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hyperlink" Target="https://edu.gov.ru/" TargetMode="External"/><Relationship Id="rId2" Type="http://schemas.openxmlformats.org/officeDocument/2006/relationships/hyperlink" Target="http://edsoo.ru/" TargetMode="Externa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hyperlink" Target="https://fgos.ru/" TargetMode="External"/><Relationship Id="rId7" Type="http://schemas.openxmlformats.org/officeDocument/2006/relationships/hyperlink" Target="https://rg.ru/2021/07/12/chemu-budut-uchit-v-shkole-s-1-sentiabria-2022-goda.html" TargetMode="External"/><Relationship Id="rId2" Type="http://schemas.openxmlformats.org/officeDocument/2006/relationships/hyperlink" Target="http://publication.pravo.gov.ru/Document/View/0001202107050027?index=0&amp;rangeSize=1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edu53.ru/np-includes/upload/2021/09/21/16562.pdf" TargetMode="External"/><Relationship Id="rId5" Type="http://schemas.openxmlformats.org/officeDocument/2006/relationships/hyperlink" Target="https://edu.gov.ru/" TargetMode="External"/><Relationship Id="rId4" Type="http://schemas.openxmlformats.org/officeDocument/2006/relationships/hyperlink" Target="http://edsoo.ru/" TargetMode="Externa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3999" y="1049311"/>
            <a:ext cx="9144000" cy="1678899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latin typeface="Arial" panose="020B0604020202020204" pitchFamily="34" charset="0"/>
                <a:cs typeface="Arial" panose="020B0604020202020204" pitchFamily="34" charset="0"/>
              </a:rPr>
              <a:t>ФГОС третьего поколения</a:t>
            </a:r>
            <a:br>
              <a:rPr lang="ru-RU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b="1" dirty="0" smtClean="0">
                <a:latin typeface="Arial" panose="020B0604020202020204" pitchFamily="34" charset="0"/>
                <a:cs typeface="Arial" panose="020B0604020202020204" pitchFamily="34" charset="0"/>
              </a:rPr>
              <a:t>Что нового?</a:t>
            </a:r>
            <a:endParaRPr lang="ru-RU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36269" y="2821895"/>
            <a:ext cx="5431672" cy="36145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646152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/>
              <a:t>Перечень обязательных предметных областей, учебных предметов и учебных модулей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/>
              <a:t>В предметной области «Математика и информатика» появился учебный предмет «</a:t>
            </a:r>
            <a:r>
              <a:rPr lang="ru-RU" dirty="0" smtClean="0"/>
              <a:t>Математика». </a:t>
            </a:r>
          </a:p>
          <a:p>
            <a:r>
              <a:rPr lang="ru-RU" dirty="0" smtClean="0"/>
              <a:t>Изменена </a:t>
            </a:r>
            <a:r>
              <a:rPr lang="ru-RU" dirty="0"/>
              <a:t>структура предметной области «Общественно-научные предметы». </a:t>
            </a:r>
            <a:endParaRPr lang="ru-RU" dirty="0" smtClean="0"/>
          </a:p>
          <a:p>
            <a:r>
              <a:rPr lang="ru-RU" dirty="0" smtClean="0"/>
              <a:t>В </a:t>
            </a:r>
            <a:r>
              <a:rPr lang="ru-RU" dirty="0"/>
              <a:t>предметную область «Основы религиозных культур и светской этики» входят учебные модули по основам православной, исламской, буддистской, иудейской культур, религиозных культур народов России, светской этике. </a:t>
            </a:r>
          </a:p>
        </p:txBody>
      </p:sp>
    </p:spTree>
    <p:extLst>
      <p:ext uri="{BB962C8B-B14F-4D97-AF65-F5344CB8AC3E}">
        <p14:creationId xmlns:p14="http://schemas.microsoft.com/office/powerpoint/2010/main" val="39363786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Изучение родного и второго иностранного языка на уровне ООО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Изучение родного языка в ОО, в которых языком образования является русский язык, и второго иностранного языка можно организовать при наличии возможностей ОО. 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(</a:t>
            </a:r>
            <a:r>
              <a:rPr lang="ru-RU" dirty="0"/>
              <a:t>п. 33.1 ФГОС ООО). </a:t>
            </a:r>
          </a:p>
        </p:txBody>
      </p:sp>
    </p:spTree>
    <p:extLst>
      <p:ext uri="{BB962C8B-B14F-4D97-AF65-F5344CB8AC3E}">
        <p14:creationId xmlns:p14="http://schemas.microsoft.com/office/powerpoint/2010/main" val="192605340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64911"/>
          </a:xfrm>
        </p:spPr>
        <p:txBody>
          <a:bodyPr/>
          <a:lstStyle/>
          <a:p>
            <a:r>
              <a:rPr lang="ru-RU" b="1" dirty="0"/>
              <a:t>Объем часов аудиторной нагрузки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199" y="1326861"/>
            <a:ext cx="10882745" cy="5275819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sz="3300" b="1" dirty="0">
                <a:solidFill>
                  <a:srgbClr val="0070C0"/>
                </a:solidFill>
              </a:rPr>
              <a:t>ФГОС НОО: минимум – 2954, максимум – 3190 </a:t>
            </a:r>
            <a:endParaRPr lang="ru-RU" sz="3300" b="1" dirty="0" smtClean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ru-RU" sz="3300" dirty="0" smtClean="0"/>
              <a:t>(</a:t>
            </a:r>
            <a:r>
              <a:rPr lang="ru-RU" sz="3300" dirty="0"/>
              <a:t>п. 32.1 ФГОС НОО) </a:t>
            </a:r>
            <a:endParaRPr lang="ru-RU" sz="3300" dirty="0" smtClean="0"/>
          </a:p>
          <a:p>
            <a:pPr marL="0" indent="0">
              <a:buNone/>
            </a:pPr>
            <a:r>
              <a:rPr lang="ru-RU" sz="3300" b="1" dirty="0" smtClean="0">
                <a:solidFill>
                  <a:srgbClr val="00B0F0"/>
                </a:solidFill>
              </a:rPr>
              <a:t>ФГОС </a:t>
            </a:r>
            <a:r>
              <a:rPr lang="ru-RU" sz="3300" b="1" dirty="0">
                <a:solidFill>
                  <a:srgbClr val="00B0F0"/>
                </a:solidFill>
              </a:rPr>
              <a:t>ООО: минимум – 5058, максимум – 5549 </a:t>
            </a:r>
          </a:p>
          <a:p>
            <a:pPr marL="0" indent="0">
              <a:buNone/>
            </a:pPr>
            <a:r>
              <a:rPr lang="ru-RU" sz="3300" dirty="0" smtClean="0"/>
              <a:t>(</a:t>
            </a:r>
            <a:r>
              <a:rPr lang="ru-RU" sz="3300" dirty="0"/>
              <a:t>п. 33.1 ФГОС ООО</a:t>
            </a:r>
            <a:r>
              <a:rPr lang="ru-RU" sz="3300" dirty="0" smtClean="0"/>
              <a:t>)</a:t>
            </a:r>
          </a:p>
          <a:p>
            <a:pPr marL="0" indent="0">
              <a:buNone/>
            </a:pPr>
            <a:endParaRPr lang="ru-RU" sz="3300" dirty="0" smtClean="0"/>
          </a:p>
          <a:p>
            <a:pPr marL="0" indent="0">
              <a:buNone/>
            </a:pPr>
            <a:r>
              <a:rPr lang="ru-RU" sz="3300" dirty="0" smtClean="0"/>
              <a:t>БЫЛО</a:t>
            </a:r>
          </a:p>
          <a:p>
            <a:pPr marL="0" indent="0">
              <a:buNone/>
            </a:pPr>
            <a:r>
              <a:rPr lang="ru-RU" sz="3300" b="1" dirty="0">
                <a:solidFill>
                  <a:srgbClr val="0070C0"/>
                </a:solidFill>
              </a:rPr>
              <a:t>ФГОС НОО: </a:t>
            </a:r>
            <a:r>
              <a:rPr lang="ru-RU" sz="3300" b="1" dirty="0" smtClean="0">
                <a:solidFill>
                  <a:srgbClr val="0070C0"/>
                </a:solidFill>
              </a:rPr>
              <a:t> минимум </a:t>
            </a:r>
            <a:r>
              <a:rPr lang="ru-RU" sz="3300" b="1" dirty="0">
                <a:solidFill>
                  <a:srgbClr val="0070C0"/>
                </a:solidFill>
              </a:rPr>
              <a:t>– 2904, максимум – 3345 </a:t>
            </a:r>
            <a:endParaRPr lang="ru-RU" sz="3300" b="1" dirty="0" smtClean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ru-RU" sz="3300" b="1" dirty="0" smtClean="0">
                <a:solidFill>
                  <a:srgbClr val="00B0F0"/>
                </a:solidFill>
              </a:rPr>
              <a:t>ФГОС </a:t>
            </a:r>
            <a:r>
              <a:rPr lang="ru-RU" sz="3300" b="1" dirty="0">
                <a:solidFill>
                  <a:srgbClr val="00B0F0"/>
                </a:solidFill>
              </a:rPr>
              <a:t>ООО: </a:t>
            </a:r>
            <a:r>
              <a:rPr lang="ru-RU" sz="3300" b="1" dirty="0" smtClean="0">
                <a:solidFill>
                  <a:srgbClr val="00B0F0"/>
                </a:solidFill>
              </a:rPr>
              <a:t> минимум </a:t>
            </a:r>
            <a:r>
              <a:rPr lang="ru-RU" sz="3300" b="1" dirty="0">
                <a:solidFill>
                  <a:srgbClr val="00B0F0"/>
                </a:solidFill>
              </a:rPr>
              <a:t>– 5267, максимум – 6020</a:t>
            </a:r>
            <a:r>
              <a:rPr lang="ru-RU" sz="3300" b="1" dirty="0" smtClean="0">
                <a:solidFill>
                  <a:srgbClr val="00B0F0"/>
                </a:solidFill>
              </a:rPr>
              <a:t>.</a:t>
            </a:r>
          </a:p>
          <a:p>
            <a:pPr marL="0" indent="0">
              <a:buNone/>
            </a:pPr>
            <a:endParaRPr lang="ru-RU" sz="3600" b="1" dirty="0" smtClean="0"/>
          </a:p>
          <a:p>
            <a:pPr marL="0" indent="0">
              <a:buNone/>
            </a:pPr>
            <a:r>
              <a:rPr lang="ru-RU" sz="3600" b="1" dirty="0" smtClean="0"/>
              <a:t>Объем </a:t>
            </a:r>
            <a:r>
              <a:rPr lang="ru-RU" sz="3600" b="1" dirty="0"/>
              <a:t>внеурочной деятельности на уровне НОО</a:t>
            </a:r>
          </a:p>
          <a:p>
            <a:pPr marL="0" indent="0">
              <a:buNone/>
            </a:pPr>
            <a:r>
              <a:rPr lang="ru-RU" dirty="0" smtClean="0"/>
              <a:t>1320 </a:t>
            </a:r>
            <a:r>
              <a:rPr lang="ru-RU" dirty="0"/>
              <a:t>часов (п. 32.2 ФГОС НОО) </a:t>
            </a:r>
          </a:p>
        </p:txBody>
      </p:sp>
      <p:sp>
        <p:nvSpPr>
          <p:cNvPr id="5" name="Объект 2"/>
          <p:cNvSpPr txBox="1">
            <a:spLocks/>
          </p:cNvSpPr>
          <p:nvPr/>
        </p:nvSpPr>
        <p:spPr>
          <a:xfrm>
            <a:off x="787070" y="4087874"/>
            <a:ext cx="10515600" cy="24019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8046808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Особенности обучения детей с ОВЗ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/>
              <a:t>ФГОС НОО для детей с ОВЗ применять нельзя. Адаптированные ООП на уровне начального общего образования разрабатываются на основе ФГОС ОВЗ или ФГОС для учащихся с умственной отсталостью (интеллектуальными нарушениями). </a:t>
            </a:r>
            <a:endParaRPr lang="ru-RU" dirty="0" smtClean="0"/>
          </a:p>
          <a:p>
            <a:r>
              <a:rPr lang="ru-RU" dirty="0" smtClean="0"/>
              <a:t>Адаптированные </a:t>
            </a:r>
            <a:r>
              <a:rPr lang="ru-RU" dirty="0"/>
              <a:t>программы на уровне ООО необходимо разрабатывать на основе ФГОС ООО с учетом ПООП, в том числе ПАООП. (п. 12 ФГОС ООО). </a:t>
            </a:r>
          </a:p>
        </p:txBody>
      </p:sp>
    </p:spTree>
    <p:extLst>
      <p:ext uri="{BB962C8B-B14F-4D97-AF65-F5344CB8AC3E}">
        <p14:creationId xmlns:p14="http://schemas.microsoft.com/office/powerpoint/2010/main" val="5164885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Использование электронных средств обучения, дистанционных технологий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ru-RU" dirty="0"/>
              <a:t>Зафиксировано право ОО применять различные образовательные технологии. Например, электронное обучение и дистанционные образовательные технологии (п. 19 ФГОС НОО, п. 19 ФГОС ООО). Если школьники учатся с использованием дистанционных технологий, их нужно обеспечить индивидуальным авторизованным доступом ко всем ресурсам. Причем доступ должен быть как на территории ОО, так и за ее пределами (п. 34.4 ФГОС НОО, п. 35.4 ФГОС ООО). </a:t>
            </a:r>
            <a:endParaRPr lang="ru-RU" dirty="0" smtClean="0"/>
          </a:p>
          <a:p>
            <a:pPr fontAlgn="base"/>
            <a:r>
              <a:rPr lang="en-US" dirty="0">
                <a:hlinkClick r:id="rId2"/>
              </a:rPr>
              <a:t>https://educont.ru</a:t>
            </a:r>
            <a:r>
              <a:rPr lang="en-US" dirty="0" smtClean="0">
                <a:hlinkClick r:id="rId2"/>
              </a:rPr>
              <a:t>/</a:t>
            </a:r>
            <a:r>
              <a:rPr lang="ru-RU" dirty="0" smtClean="0"/>
              <a:t>  </a:t>
            </a:r>
          </a:p>
          <a:p>
            <a:pPr marL="0" indent="0" fontAlgn="base">
              <a:buNone/>
            </a:pPr>
            <a:r>
              <a:rPr lang="ru-RU" b="1" dirty="0" smtClean="0">
                <a:hlinkClick r:id="rId3"/>
              </a:rPr>
              <a:t>Каталог</a:t>
            </a:r>
            <a:r>
              <a:rPr lang="ru-RU" b="1" dirty="0"/>
              <a:t> </a:t>
            </a:r>
            <a:r>
              <a:rPr lang="ru-RU" b="1" dirty="0" smtClean="0"/>
              <a:t>цифрового образовательного контента </a:t>
            </a:r>
            <a:r>
              <a:rPr lang="ru-RU" dirty="0" smtClean="0"/>
              <a:t>Единый </a:t>
            </a:r>
            <a:r>
              <a:rPr lang="ru-RU" dirty="0"/>
              <a:t>бесплатный доступ к </a:t>
            </a:r>
            <a:r>
              <a:rPr lang="ru-RU" dirty="0" smtClean="0"/>
              <a:t>материалам ведущих </a:t>
            </a:r>
            <a:r>
              <a:rPr lang="ru-RU" dirty="0"/>
              <a:t>образовательных онлайн-сервисов России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1287394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Деление учеников на группы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Зафиксировано, что образовательную деятельность можно организовать при помощи деления на группы. При этом учебный процесс в группах можно строить по-разному: с учетом успеваемости, образовательных потребностей и интересов, целей и др. (п. 20 ФГОС НОО, п. 20 ФГОС ООО). </a:t>
            </a:r>
          </a:p>
        </p:txBody>
      </p:sp>
    </p:spTree>
    <p:extLst>
      <p:ext uri="{BB962C8B-B14F-4D97-AF65-F5344CB8AC3E}">
        <p14:creationId xmlns:p14="http://schemas.microsoft.com/office/powerpoint/2010/main" val="403194292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Требования к программе формирования универсальных учебных действий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По новому ФГОС ООО нужно разрабатывать программу </a:t>
            </a:r>
            <a:r>
              <a:rPr lang="ru-RU" u="sng" dirty="0"/>
              <a:t>формирования</a:t>
            </a:r>
            <a:r>
              <a:rPr lang="ru-RU" dirty="0"/>
              <a:t> УУД, а не программу </a:t>
            </a:r>
            <a:r>
              <a:rPr lang="ru-RU" u="sng" dirty="0"/>
              <a:t>развития УУД</a:t>
            </a:r>
            <a:r>
              <a:rPr lang="ru-RU" dirty="0"/>
              <a:t>, как это было раньше. То есть теперь программа имеет одинаковое название на уровнях НОО и ООО: «Программа формирования универсальных учебных действий у обучающихся». Требований к программе формирования УУД стало меньше. Для уровня ООО прописали, что теперь нужно формировать у учеников знания и навыки в области финансовой грамотности и устойчивого развития общества. (п. 32.2 ФГОС ООО). </a:t>
            </a:r>
          </a:p>
        </p:txBody>
      </p:sp>
    </p:spTree>
    <p:extLst>
      <p:ext uri="{BB962C8B-B14F-4D97-AF65-F5344CB8AC3E}">
        <p14:creationId xmlns:p14="http://schemas.microsoft.com/office/powerpoint/2010/main" val="81533565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Рабочая программа воспитания (далее – РПВ)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РПВ для НОО может, но не обязана включать модули, и описано, что еще в ней может быть (п. 31.3 ФГОС НОО). </a:t>
            </a:r>
            <a:endParaRPr lang="ru-RU" dirty="0" smtClean="0"/>
          </a:p>
          <a:p>
            <a:r>
              <a:rPr lang="ru-RU" dirty="0" smtClean="0"/>
              <a:t>Для </a:t>
            </a:r>
            <a:r>
              <a:rPr lang="ru-RU" dirty="0"/>
              <a:t>ООО модульная структура также стала возможной, а не обязательной. Но для этого уровня добавлены обязательные требования к РПВ. Она должна обеспечивать целостность образовательной среды, самореализацию и практическую подготовку учеников, учет потребностей семей (п. 32.3 ФГОС ООО). </a:t>
            </a:r>
          </a:p>
        </p:txBody>
      </p:sp>
    </p:spTree>
    <p:extLst>
      <p:ext uri="{BB962C8B-B14F-4D97-AF65-F5344CB8AC3E}">
        <p14:creationId xmlns:p14="http://schemas.microsoft.com/office/powerpoint/2010/main" val="177907560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Информационно-образовательная среда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Зафиксировано, что доступ к информационно-образовательной среде должен быть у ученика и его родителя или законного представителя в течение всего периода обучения (п. 34.3 ФГОС НОО, п. 35.3 ФГОС ООО). </a:t>
            </a:r>
          </a:p>
        </p:txBody>
      </p:sp>
    </p:spTree>
    <p:extLst>
      <p:ext uri="{BB962C8B-B14F-4D97-AF65-F5344CB8AC3E}">
        <p14:creationId xmlns:p14="http://schemas.microsoft.com/office/powerpoint/2010/main" val="214096087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Обеспечение учебниками и учебными пособиями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ru-RU" dirty="0"/>
              <a:t>ОО обязана обеспечить каждого ученика минимум одним экземпляром учебника или учебного пособия в печатном (бумажном) виде, дополнительно можно предоставить электронную версию. (п. 36.1 ФГОС НОО, п. 37.3 ФГОС ООО). </a:t>
            </a:r>
            <a:endParaRPr lang="ru-RU" dirty="0" smtClean="0"/>
          </a:p>
          <a:p>
            <a:r>
              <a:rPr lang="ru-RU" dirty="0" smtClean="0"/>
              <a:t>Часть </a:t>
            </a:r>
            <a:r>
              <a:rPr lang="ru-RU" dirty="0"/>
              <a:t>УП, по которой вместо учебника или в дополнение к нему можно выдавать бумажное учебное пособие: обязательная и формируемая участниками ОО (п. 36.1 ФГОС НОО, п. 37.3 ФГОС ООО). </a:t>
            </a:r>
            <a:endParaRPr lang="ru-RU" dirty="0" smtClean="0"/>
          </a:p>
          <a:p>
            <a:r>
              <a:rPr lang="ru-RU" dirty="0" smtClean="0"/>
              <a:t>Часть </a:t>
            </a:r>
            <a:r>
              <a:rPr lang="ru-RU" dirty="0"/>
              <a:t>ООП, при которой можно выдавать учебник или учебные пособия: учебный предмет, курс, модуль. По курсу ВД можно предоставить электронные пособия (п. 36.1 ФГОС НОО, п. 37.3 ФГОС ООО). </a:t>
            </a:r>
          </a:p>
        </p:txBody>
      </p:sp>
    </p:spTree>
    <p:extLst>
      <p:ext uri="{BB962C8B-B14F-4D97-AF65-F5344CB8AC3E}">
        <p14:creationId xmlns:p14="http://schemas.microsoft.com/office/powerpoint/2010/main" val="8386056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71463" y="340596"/>
            <a:ext cx="8386762" cy="6212603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ФГОС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– это </a:t>
            </a:r>
            <a:r>
              <a:rPr lang="ru-RU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нормативный документ. Он </a:t>
            </a:r>
            <a:r>
              <a:rPr lang="ru-RU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представлят</a:t>
            </a:r>
            <a:r>
              <a:rPr lang="ru-RU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собой совокупность требований к программам образования</a:t>
            </a:r>
            <a:r>
              <a:rPr lang="ru-RU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>
              <a:lnSpc>
                <a:spcPct val="100000"/>
              </a:lnSpc>
            </a:pPr>
            <a:endParaRPr lang="ru-RU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</a:pPr>
            <a:r>
              <a:rPr lang="ru-RU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Основными </a:t>
            </a:r>
            <a:r>
              <a:rPr lang="ru-RU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задачами</a:t>
            </a:r>
            <a:r>
              <a:rPr lang="ru-RU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ФГОС являются создание </a:t>
            </a:r>
            <a:r>
              <a:rPr lang="ru-RU" sz="3200" u="sng" dirty="0" smtClean="0">
                <a:latin typeface="Arial" panose="020B0604020202020204" pitchFamily="34" charset="0"/>
                <a:cs typeface="Arial" panose="020B0604020202020204" pitchFamily="34" charset="0"/>
              </a:rPr>
              <a:t>единого  образовательного пространства</a:t>
            </a:r>
            <a:r>
              <a:rPr lang="ru-RU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по всей Российской Федерации и обеспечение </a:t>
            </a:r>
            <a:r>
              <a:rPr lang="ru-RU" sz="3200" u="sng" dirty="0" smtClean="0">
                <a:latin typeface="Arial" panose="020B0604020202020204" pitchFamily="34" charset="0"/>
                <a:cs typeface="Arial" panose="020B0604020202020204" pitchFamily="34" charset="0"/>
              </a:rPr>
              <a:t>преемственности</a:t>
            </a:r>
            <a:r>
              <a:rPr lang="ru-RU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образовательных программ начального общего, основного общего и среднего общего образования.</a:t>
            </a:r>
            <a:endParaRPr lang="ru-RU" sz="3200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70911" y="2180760"/>
            <a:ext cx="3766709" cy="28250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85137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Психолого-педагогические условия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Акцентировано внимание на социально-психологической адаптации к условиям ОО. </a:t>
            </a:r>
            <a:r>
              <a:rPr lang="ru-RU" u="sng" dirty="0"/>
              <a:t>Расписан порядок, по которому следует проводить психолого-педагогическое сопровождение участников образовательных отношений</a:t>
            </a:r>
            <a:r>
              <a:rPr lang="ru-RU" dirty="0"/>
              <a:t> (п. 37 ФГОС НОО, п. 38 ФГОС ООО). </a:t>
            </a:r>
          </a:p>
        </p:txBody>
      </p:sp>
    </p:spTree>
    <p:extLst>
      <p:ext uri="{BB962C8B-B14F-4D97-AF65-F5344CB8AC3E}">
        <p14:creationId xmlns:p14="http://schemas.microsoft.com/office/powerpoint/2010/main" val="125921592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Повышение квалификации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Исключена норма, по которой педагоги должны повышать квалификацию не реже, чем раз в три года. </a:t>
            </a:r>
            <a:r>
              <a:rPr lang="ru-RU" u="sng" dirty="0"/>
              <a:t>В Законе об образовании в РФ по-прежнему закреплено, что педагог вправе проходить дополнительное профессиональное образование раз в три года и обязан систематически повышать квалификацию. </a:t>
            </a:r>
            <a:r>
              <a:rPr lang="ru-RU" dirty="0"/>
              <a:t>Нет указания, как часто он должен это делать (п. 38.2 ФГОС НОО, п. 39.2 ФГОС ООО). </a:t>
            </a:r>
          </a:p>
        </p:txBody>
      </p:sp>
    </p:spTree>
    <p:extLst>
      <p:ext uri="{BB962C8B-B14F-4D97-AF65-F5344CB8AC3E}">
        <p14:creationId xmlns:p14="http://schemas.microsoft.com/office/powerpoint/2010/main" val="267539477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37765"/>
          </a:xfrm>
        </p:spPr>
        <p:txBody>
          <a:bodyPr>
            <a:normAutofit/>
          </a:bodyPr>
          <a:lstStyle/>
          <a:p>
            <a:r>
              <a:rPr lang="ru-RU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Научно-методическое сопровождение ФГОС</a:t>
            </a:r>
            <a:endParaRPr lang="ru-RU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2437617"/>
          </a:xfrm>
        </p:spPr>
        <p:txBody>
          <a:bodyPr>
            <a:normAutofit/>
          </a:bodyPr>
          <a:lstStyle/>
          <a:p>
            <a:pPr lvl="0"/>
            <a:r>
              <a:rPr lang="en-US" b="1" u="sng" dirty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http</a:t>
            </a:r>
            <a:r>
              <a:rPr lang="ru-RU" b="1" u="sng" dirty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://</a:t>
            </a:r>
            <a:r>
              <a:rPr lang="en-US" b="1" u="sng" dirty="0" err="1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edsoo</a:t>
            </a:r>
            <a:r>
              <a:rPr lang="ru-RU" b="1" u="sng" dirty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.</a:t>
            </a:r>
            <a:r>
              <a:rPr lang="en-US" b="1" u="sng" dirty="0" err="1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ru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– сайт, сопровождающий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введение 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и</a:t>
            </a:r>
          </a:p>
          <a:p>
            <a:pPr marL="0" lvl="0" indent="0">
              <a:buNone/>
            </a:pP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                    апробацию Рабочих программ ФГОС</a:t>
            </a:r>
          </a:p>
          <a:p>
            <a:pPr marL="0" indent="0">
              <a:buNone/>
            </a:pP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b="1" u="sng" dirty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https://edu.gov.ru</a:t>
            </a:r>
            <a:r>
              <a:rPr lang="en-US" b="1" u="sng" dirty="0" smtClean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/</a:t>
            </a:r>
            <a:r>
              <a:rPr lang="ru-RU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–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сайт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Минпросвещения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России</a:t>
            </a:r>
          </a:p>
        </p:txBody>
      </p:sp>
    </p:spTree>
    <p:extLst>
      <p:ext uri="{BB962C8B-B14F-4D97-AF65-F5344CB8AC3E}">
        <p14:creationId xmlns:p14="http://schemas.microsoft.com/office/powerpoint/2010/main" val="5943592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40640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Выводы</a:t>
            </a:r>
            <a:endParaRPr lang="ru-RU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957263"/>
            <a:ext cx="10515600" cy="5700712"/>
          </a:xfrm>
        </p:spPr>
        <p:txBody>
          <a:bodyPr>
            <a:normAutofit fontScale="85000" lnSpcReduction="20000"/>
          </a:bodyPr>
          <a:lstStyle/>
          <a:p>
            <a:endParaRPr lang="ru-RU" dirty="0" smtClean="0"/>
          </a:p>
          <a:p>
            <a:r>
              <a:rPr lang="ru-RU" dirty="0" smtClean="0"/>
              <a:t>Проект </a:t>
            </a:r>
            <a:r>
              <a:rPr lang="ru-RU" dirty="0"/>
              <a:t>нового ФГОС вступит в силу 1 сентября 2022 года.</a:t>
            </a:r>
          </a:p>
          <a:p>
            <a:r>
              <a:rPr lang="ru-RU" dirty="0"/>
              <a:t>Обновленные стандарты коснутся детей, которые пойдут в первые и пятые классы в сентябре 2022 года.</a:t>
            </a:r>
          </a:p>
          <a:p>
            <a:r>
              <a:rPr lang="ru-RU" dirty="0"/>
              <a:t>Актуальные ФГОС фокусируются на практических навыках детей: они должны понимать, как связаны предметы и как помогают в реальной жизни. </a:t>
            </a:r>
          </a:p>
          <a:p>
            <a:r>
              <a:rPr lang="ru-RU" dirty="0"/>
              <a:t>Среди новшеств выделяются: вариативность, функциональная грамотность, единство воспитания и обучения и необязательность второго </a:t>
            </a:r>
            <a:r>
              <a:rPr lang="ru-RU" dirty="0" err="1" smtClean="0"/>
              <a:t>иностранногоязыка</a:t>
            </a:r>
            <a:endParaRPr lang="ru-RU" dirty="0" smtClean="0"/>
          </a:p>
          <a:p>
            <a:r>
              <a:rPr lang="ru-RU" dirty="0" smtClean="0"/>
              <a:t>Личный образовательный маршрут</a:t>
            </a:r>
          </a:p>
          <a:p>
            <a:r>
              <a:rPr lang="ru-RU" dirty="0" smtClean="0"/>
              <a:t>Индивидуальные учебные планы</a:t>
            </a:r>
          </a:p>
          <a:p>
            <a:r>
              <a:rPr lang="ru-RU" dirty="0" smtClean="0"/>
              <a:t>Деление на группы</a:t>
            </a:r>
          </a:p>
          <a:p>
            <a:r>
              <a:rPr lang="ru-RU" dirty="0" smtClean="0"/>
              <a:t>Но многое требует разъяснения: на каком уровне и как будут составляться индивидуальные маршруты, какие нормативные документы, подкрепляющие эти маршруты и личные учебные планы необходимы, какое требуется сопровождение со стороны школ.</a:t>
            </a:r>
          </a:p>
          <a:p>
            <a:pPr marL="0" indent="0">
              <a:buNone/>
            </a:pPr>
            <a:r>
              <a:rPr lang="ru-RU" dirty="0" smtClean="0"/>
              <a:t>Так что приготовимся работать, работать и еще раз работать!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8368613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73314" y="771527"/>
            <a:ext cx="11644313" cy="597961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2500" dirty="0" smtClean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http</a:t>
            </a:r>
            <a:r>
              <a:rPr lang="en-US" sz="2500" dirty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://</a:t>
            </a:r>
            <a:r>
              <a:rPr lang="en-US" sz="2500" dirty="0" smtClean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publication.pravo.gov.ru/Document/View/0001202107050027?index=0&amp;rangeSize=1</a:t>
            </a:r>
            <a:r>
              <a:rPr lang="ru-RU" sz="2500" dirty="0" smtClean="0">
                <a:latin typeface="Arial" panose="020B0604020202020204" pitchFamily="34" charset="0"/>
                <a:cs typeface="Arial" panose="020B0604020202020204" pitchFamily="34" charset="0"/>
              </a:rPr>
              <a:t> - Приказ </a:t>
            </a:r>
            <a:r>
              <a:rPr lang="ru-RU" sz="2500" dirty="0">
                <a:latin typeface="Arial" panose="020B0604020202020204" pitchFamily="34" charset="0"/>
                <a:cs typeface="Arial" panose="020B0604020202020204" pitchFamily="34" charset="0"/>
              </a:rPr>
              <a:t>Министерства просвещения Российской Федерации от 31.05.2021 № 287 "Об утверждении федерального государственного образовательного стандарта основного общего образования"</a:t>
            </a:r>
            <a:r>
              <a:rPr lang="ru-RU" sz="25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500" dirty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https://fgos.ru/</a:t>
            </a:r>
            <a:r>
              <a:rPr lang="ru-RU" sz="2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500" dirty="0" smtClean="0"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ru-RU" sz="2500" dirty="0">
                <a:latin typeface="Arial" panose="020B0604020202020204" pitchFamily="34" charset="0"/>
                <a:cs typeface="Arial" panose="020B0604020202020204" pitchFamily="34" charset="0"/>
              </a:rPr>
              <a:t>тексты ФГОС всех </a:t>
            </a:r>
            <a:r>
              <a:rPr lang="ru-RU" sz="2500" dirty="0" smtClean="0">
                <a:latin typeface="Arial" panose="020B0604020202020204" pitchFamily="34" charset="0"/>
                <a:cs typeface="Arial" panose="020B0604020202020204" pitchFamily="34" charset="0"/>
              </a:rPr>
              <a:t>ступеней</a:t>
            </a:r>
          </a:p>
          <a:p>
            <a:pPr marL="457200" lvl="0" indent="-457200">
              <a:buFont typeface="+mj-lt"/>
              <a:buAutoNum type="arabicPeriod"/>
            </a:pPr>
            <a:r>
              <a:rPr lang="en-US" sz="2500" u="sng" dirty="0" smtClean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http</a:t>
            </a:r>
            <a:r>
              <a:rPr lang="ru-RU" sz="2500" u="sng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://</a:t>
            </a:r>
            <a:r>
              <a:rPr lang="en-US" sz="2500" u="sng" dirty="0" err="1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edsoo</a:t>
            </a:r>
            <a:r>
              <a:rPr lang="ru-RU" sz="2500" u="sng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.</a:t>
            </a:r>
            <a:r>
              <a:rPr lang="en-US" sz="2500" u="sng" dirty="0" err="1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ru</a:t>
            </a:r>
            <a:r>
              <a:rPr lang="en-US" sz="2500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ru-RU" sz="2500" dirty="0">
                <a:latin typeface="Arial" panose="020B0604020202020204" pitchFamily="34" charset="0"/>
                <a:cs typeface="Arial" panose="020B0604020202020204" pitchFamily="34" charset="0"/>
              </a:rPr>
              <a:t>– сайт, сопровождающий введение </a:t>
            </a:r>
            <a:r>
              <a:rPr lang="ru-RU" sz="2500" dirty="0" smtClean="0">
                <a:latin typeface="Arial" panose="020B0604020202020204" pitchFamily="34" charset="0"/>
                <a:cs typeface="Arial" panose="020B0604020202020204" pitchFamily="34" charset="0"/>
              </a:rPr>
              <a:t>и апробацию </a:t>
            </a:r>
            <a:r>
              <a:rPr lang="ru-RU" sz="2500" dirty="0">
                <a:latin typeface="Arial" panose="020B0604020202020204" pitchFamily="34" charset="0"/>
                <a:cs typeface="Arial" panose="020B0604020202020204" pitchFamily="34" charset="0"/>
              </a:rPr>
              <a:t>Рабочих программ </a:t>
            </a:r>
            <a:r>
              <a:rPr lang="ru-RU" sz="2500" dirty="0" smtClean="0">
                <a:latin typeface="Arial" panose="020B0604020202020204" pitchFamily="34" charset="0"/>
                <a:cs typeface="Arial" panose="020B0604020202020204" pitchFamily="34" charset="0"/>
              </a:rPr>
              <a:t>ФГОС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2500" u="sng" dirty="0" smtClean="0">
                <a:latin typeface="Arial" panose="020B0604020202020204" pitchFamily="34" charset="0"/>
                <a:cs typeface="Arial" panose="020B0604020202020204" pitchFamily="34" charset="0"/>
                <a:hlinkClick r:id="rId5"/>
              </a:rPr>
              <a:t>https</a:t>
            </a:r>
            <a:r>
              <a:rPr lang="ru-RU" sz="2500" u="sng" dirty="0">
                <a:latin typeface="Arial" panose="020B0604020202020204" pitchFamily="34" charset="0"/>
                <a:cs typeface="Arial" panose="020B0604020202020204" pitchFamily="34" charset="0"/>
                <a:hlinkClick r:id="rId5"/>
              </a:rPr>
              <a:t>://edu.gov.ru/</a:t>
            </a:r>
            <a:r>
              <a:rPr lang="ru-RU" sz="2500" dirty="0">
                <a:latin typeface="Arial" panose="020B0604020202020204" pitchFamily="34" charset="0"/>
                <a:cs typeface="Arial" panose="020B0604020202020204" pitchFamily="34" charset="0"/>
              </a:rPr>
              <a:t> – сайт </a:t>
            </a:r>
            <a:r>
              <a:rPr lang="ru-RU" sz="2500" dirty="0" err="1">
                <a:latin typeface="Arial" panose="020B0604020202020204" pitchFamily="34" charset="0"/>
                <a:cs typeface="Arial" panose="020B0604020202020204" pitchFamily="34" charset="0"/>
              </a:rPr>
              <a:t>Минпросвещения</a:t>
            </a:r>
            <a:r>
              <a:rPr lang="ru-RU" sz="2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500" dirty="0" smtClean="0">
                <a:latin typeface="Arial" panose="020B0604020202020204" pitchFamily="34" charset="0"/>
                <a:cs typeface="Arial" panose="020B0604020202020204" pitchFamily="34" charset="0"/>
              </a:rPr>
              <a:t>России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500" dirty="0">
                <a:latin typeface="Arial" panose="020B0604020202020204" pitchFamily="34" charset="0"/>
                <a:cs typeface="Arial" panose="020B0604020202020204" pitchFamily="34" charset="0"/>
                <a:hlinkClick r:id="rId6"/>
              </a:rPr>
              <a:t>http://edu53.ru/np-includes/upload/2021/09/21/16562.pdf</a:t>
            </a:r>
            <a:r>
              <a:rPr lang="ru-RU" sz="2500" dirty="0">
                <a:latin typeface="Arial" panose="020B0604020202020204" pitchFamily="34" charset="0"/>
                <a:cs typeface="Arial" panose="020B0604020202020204" pitchFamily="34" charset="0"/>
              </a:rPr>
              <a:t> - Изменения в новых ФГОС НОО и ООО </a:t>
            </a:r>
            <a:endParaRPr lang="ru-RU" sz="25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sz="2500" dirty="0" smtClean="0">
                <a:latin typeface="Arial" panose="020B0604020202020204" pitchFamily="34" charset="0"/>
                <a:cs typeface="Arial" panose="020B0604020202020204" pitchFamily="34" charset="0"/>
                <a:hlinkClick r:id="rId7"/>
              </a:rPr>
              <a:t>https</a:t>
            </a:r>
            <a:r>
              <a:rPr lang="en-US" sz="2500" dirty="0">
                <a:latin typeface="Arial" panose="020B0604020202020204" pitchFamily="34" charset="0"/>
                <a:cs typeface="Arial" panose="020B0604020202020204" pitchFamily="34" charset="0"/>
                <a:hlinkClick r:id="rId7"/>
              </a:rPr>
              <a:t>://</a:t>
            </a:r>
            <a:r>
              <a:rPr lang="en-US" sz="2500" dirty="0" smtClean="0">
                <a:latin typeface="Arial" panose="020B0604020202020204" pitchFamily="34" charset="0"/>
                <a:cs typeface="Arial" panose="020B0604020202020204" pitchFamily="34" charset="0"/>
                <a:hlinkClick r:id="rId7"/>
              </a:rPr>
              <a:t>rg.ru/2021/07/12/chemu-budut-uchit-v-shkole-s-1-sentiabria-2022-goda.html</a:t>
            </a:r>
            <a:endParaRPr lang="ru-RU" sz="25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ru-RU" sz="25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25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14350" indent="-514350">
              <a:buFont typeface="+mj-lt"/>
              <a:buAutoNum type="arabicPeriod"/>
            </a:pP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5706826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76400" y="2538310"/>
            <a:ext cx="10515600" cy="1325563"/>
          </a:xfrm>
        </p:spPr>
        <p:txBody>
          <a:bodyPr/>
          <a:lstStyle/>
          <a:p>
            <a:r>
              <a:rPr lang="ru-RU" dirty="0"/>
              <a:t>С</a:t>
            </a:r>
            <a:r>
              <a:rPr lang="ru-RU" dirty="0" smtClean="0"/>
              <a:t>ПАСИБО ЗА ВНИМАНИЕ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823999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249884"/>
            <a:ext cx="10515600" cy="694014"/>
          </a:xfrm>
        </p:spPr>
        <p:txBody>
          <a:bodyPr>
            <a:normAutofit/>
          </a:bodyPr>
          <a:lstStyle/>
          <a:p>
            <a:pPr algn="ctr"/>
            <a:r>
              <a:rPr lang="ru-RU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Введение ФГОС НОО и ООО в 2021 году</a:t>
            </a:r>
            <a:endParaRPr lang="ru-RU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057275"/>
            <a:ext cx="11253019" cy="5557795"/>
          </a:xfrm>
        </p:spPr>
        <p:txBody>
          <a:bodyPr>
            <a:normAutofit/>
          </a:bodyPr>
          <a:lstStyle/>
          <a:p>
            <a:pPr algn="just">
              <a:lnSpc>
                <a:spcPct val="110000"/>
              </a:lnSpc>
            </a:pP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Утверждение ФГОС – Приказ Министерства просвещения №287 «Об утверждении Федерального государственного образовательного стандарта  основного общего образования», 31 мая 2021г.</a:t>
            </a:r>
          </a:p>
          <a:p>
            <a:pPr algn="just"/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Комплексный 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анализ готовности введения ФГОС (региональный, муниципальный уровень, ОО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ru-RU" sz="17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Разработка новых 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ПООП</a:t>
            </a:r>
            <a:endParaRPr lang="ru-RU" sz="17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Поэтапное введение обновленных ФГОС НОО и ООО </a:t>
            </a:r>
          </a:p>
          <a:p>
            <a:pPr marL="0" indent="0" algn="just">
              <a:buNone/>
            </a:pPr>
            <a:r>
              <a:rPr lang="ru-RU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начиная 2022/2023 учебного года.</a:t>
            </a:r>
          </a:p>
          <a:p>
            <a:pPr marL="0" indent="0" algn="just">
              <a:buNone/>
            </a:pP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ru-RU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Переход на ФГОС – до 2027 года</a:t>
            </a:r>
            <a:endParaRPr lang="ru-RU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37829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5696" y="1481271"/>
            <a:ext cx="10515600" cy="17387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42708" y="3128797"/>
            <a:ext cx="8001000" cy="3171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1811525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748683"/>
          </a:xfrm>
        </p:spPr>
        <p:txBody>
          <a:bodyPr>
            <a:normAutofit fontScale="90000"/>
          </a:bodyPr>
          <a:lstStyle/>
          <a:p>
            <a:r>
              <a:rPr lang="ru-RU" b="1" dirty="0"/>
              <a:t>Способы, которыми школа обеспечивает вариативность содержания программ НОО, ООО: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2327563"/>
            <a:ext cx="10515600" cy="3849399"/>
          </a:xfrm>
        </p:spPr>
        <p:txBody>
          <a:bodyPr/>
          <a:lstStyle/>
          <a:p>
            <a:pPr marL="0" indent="0">
              <a:buNone/>
            </a:pPr>
            <a:r>
              <a:rPr lang="ru-RU" dirty="0" smtClean="0"/>
              <a:t>Первый </a:t>
            </a:r>
            <a:r>
              <a:rPr lang="ru-RU" dirty="0"/>
              <a:t>– в структуре программ НОО и ООО можно предусмотреть учебные предметы, учебные курсы и учебные модули. 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Второй </a:t>
            </a:r>
            <a:r>
              <a:rPr lang="ru-RU" dirty="0"/>
              <a:t>– ОО вправе разработать и реализовать программы углубленного изучения отдельных предметов. 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Третий </a:t>
            </a:r>
            <a:r>
              <a:rPr lang="ru-RU" dirty="0"/>
              <a:t>– можно разработать и реализовать индивидуальный учебный план в соответствии с образовательными потребностями и интересами учеников (п. 6 ФГОС НОО, п. 5 ФГОС ООО). </a:t>
            </a:r>
          </a:p>
        </p:txBody>
      </p:sp>
    </p:spTree>
    <p:extLst>
      <p:ext uri="{BB962C8B-B14F-4D97-AF65-F5344CB8AC3E}">
        <p14:creationId xmlns:p14="http://schemas.microsoft.com/office/powerpoint/2010/main" val="11548532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Требования к результатам освоения ООП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/>
              <a:t>Требования к результатам освоения ООП уточнены и расширены по всем </a:t>
            </a:r>
            <a:r>
              <a:rPr lang="ru-RU" dirty="0" smtClean="0"/>
              <a:t>видам результатов </a:t>
            </a:r>
            <a:r>
              <a:rPr lang="ru-RU" dirty="0"/>
              <a:t>– личностным, </a:t>
            </a:r>
            <a:r>
              <a:rPr lang="ru-RU" dirty="0" err="1"/>
              <a:t>метапредметным</a:t>
            </a:r>
            <a:r>
              <a:rPr lang="ru-RU" dirty="0"/>
              <a:t>, предметным.</a:t>
            </a:r>
          </a:p>
          <a:p>
            <a:r>
              <a:rPr lang="ru-RU" dirty="0" err="1" smtClean="0"/>
              <a:t>Метапредметные</a:t>
            </a:r>
            <a:r>
              <a:rPr lang="ru-RU" dirty="0" smtClean="0"/>
              <a:t> </a:t>
            </a:r>
            <a:r>
              <a:rPr lang="ru-RU" dirty="0"/>
              <a:t>результаты группируются по видам универсальных учебных действий:</a:t>
            </a:r>
          </a:p>
          <a:p>
            <a:r>
              <a:rPr lang="ru-RU" dirty="0" smtClean="0"/>
              <a:t>Добавлены </a:t>
            </a:r>
            <a:r>
              <a:rPr lang="ru-RU" dirty="0"/>
              <a:t>результаты по каждому модулю ОРКСЭ</a:t>
            </a:r>
            <a:r>
              <a:rPr lang="ru-RU" dirty="0" smtClean="0"/>
              <a:t>.</a:t>
            </a:r>
          </a:p>
          <a:p>
            <a:r>
              <a:rPr lang="ru-RU" dirty="0" smtClean="0"/>
              <a:t> </a:t>
            </a:r>
            <a:r>
              <a:rPr lang="ru-RU" dirty="0"/>
              <a:t>На уровне ООО </a:t>
            </a:r>
            <a:r>
              <a:rPr lang="ru-RU" dirty="0" smtClean="0"/>
              <a:t>установлены требования </a:t>
            </a:r>
            <a:r>
              <a:rPr lang="ru-RU" dirty="0"/>
              <a:t>к предметным результатам при углубленном изучении некоторых </a:t>
            </a:r>
            <a:r>
              <a:rPr lang="ru-RU" dirty="0" smtClean="0"/>
              <a:t>дисциплин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318483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Требования к пояснительной записке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u="sng" dirty="0" smtClean="0"/>
              <a:t>содержание </a:t>
            </a:r>
            <a:r>
              <a:rPr lang="ru-RU" u="sng" dirty="0"/>
              <a:t>пояснительной записки </a:t>
            </a:r>
            <a:r>
              <a:rPr lang="ru-RU" u="sng" dirty="0" smtClean="0"/>
              <a:t>НОО ООО одинаковое</a:t>
            </a:r>
            <a:r>
              <a:rPr lang="ru-RU" u="sng" dirty="0"/>
              <a:t>.</a:t>
            </a:r>
          </a:p>
          <a:p>
            <a:r>
              <a:rPr lang="ru-RU" dirty="0"/>
              <a:t>На уровне НОО больше не нужно указывать состав участников </a:t>
            </a:r>
            <a:r>
              <a:rPr lang="ru-RU" dirty="0" smtClean="0"/>
              <a:t>образовательных отношений </a:t>
            </a:r>
            <a:r>
              <a:rPr lang="ru-RU" dirty="0"/>
              <a:t>и общие подходы к организации внеурочной деятельности (далее – ВД), </a:t>
            </a:r>
            <a:r>
              <a:rPr lang="ru-RU" dirty="0" smtClean="0"/>
              <a:t>но необходимо </a:t>
            </a:r>
            <a:r>
              <a:rPr lang="ru-RU" dirty="0"/>
              <a:t>прописать механизмы реализации программы (п. 30.1 ФГОС НОО).</a:t>
            </a:r>
          </a:p>
          <a:p>
            <a:r>
              <a:rPr lang="ru-RU" dirty="0"/>
              <a:t>На уровне ООО понадобится добавить общую характеристику программы. Еще для </a:t>
            </a:r>
            <a:r>
              <a:rPr lang="ru-RU" dirty="0" smtClean="0"/>
              <a:t>ООО нужно </a:t>
            </a:r>
            <a:r>
              <a:rPr lang="ru-RU" dirty="0"/>
              <a:t>описать принципы формирования и механизмы реализации программы. Это </a:t>
            </a:r>
            <a:r>
              <a:rPr lang="ru-RU" dirty="0" smtClean="0"/>
              <a:t>касается и </a:t>
            </a:r>
            <a:r>
              <a:rPr lang="ru-RU" dirty="0"/>
              <a:t>индивидуальных учебных планов (п. 31.1 ФГОС ООО). </a:t>
            </a:r>
          </a:p>
        </p:txBody>
      </p:sp>
    </p:spTree>
    <p:extLst>
      <p:ext uri="{BB962C8B-B14F-4D97-AF65-F5344CB8AC3E}">
        <p14:creationId xmlns:p14="http://schemas.microsoft.com/office/powerpoint/2010/main" val="42058390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Требования к рабочим программам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Рабочие программы учебных предметов, курсов и модулей необходимо формировать с учетом рабочей программы воспитания. </a:t>
            </a:r>
            <a:endParaRPr lang="ru-RU" dirty="0" smtClean="0"/>
          </a:p>
          <a:p>
            <a:r>
              <a:rPr lang="ru-RU" dirty="0" smtClean="0"/>
              <a:t>В </a:t>
            </a:r>
            <a:r>
              <a:rPr lang="ru-RU" dirty="0"/>
              <a:t>тематическом планировании нужно указать, что по каждой теме возможно использовать ЭОР. </a:t>
            </a:r>
            <a:endParaRPr lang="ru-RU" dirty="0" smtClean="0"/>
          </a:p>
          <a:p>
            <a:r>
              <a:rPr lang="ru-RU" dirty="0" smtClean="0"/>
              <a:t>Требования </a:t>
            </a:r>
            <a:r>
              <a:rPr lang="ru-RU" dirty="0"/>
              <a:t>к рабочим теперь едины, и нет отдельных норм для рабочих программ внеурочной деятельности (далее – ВД). Но в описании к учебным курсам ВД обязательно нужно указать форму проведения занятия (п. 31.1 ФГОС НОО, п. 32.1 ФГОС ООО). </a:t>
            </a:r>
          </a:p>
        </p:txBody>
      </p:sp>
    </p:spTree>
    <p:extLst>
      <p:ext uri="{BB962C8B-B14F-4D97-AF65-F5344CB8AC3E}">
        <p14:creationId xmlns:p14="http://schemas.microsoft.com/office/powerpoint/2010/main" val="105598761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Содержание календарного </a:t>
            </a:r>
            <a:r>
              <a:rPr lang="ru-RU" b="1" dirty="0" smtClean="0"/>
              <a:t>плана воспитательной </a:t>
            </a:r>
            <a:r>
              <a:rPr lang="ru-RU" b="1" dirty="0"/>
              <a:t>работы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В план нужно включать не только те мероприятия, которые организует и проводит ОО, но и те, в которых она просто участвует (п. 32 ФГОС НОО, п. 33 ФГОС ООО)</a:t>
            </a:r>
          </a:p>
        </p:txBody>
      </p:sp>
    </p:spTree>
    <p:extLst>
      <p:ext uri="{BB962C8B-B14F-4D97-AF65-F5344CB8AC3E}">
        <p14:creationId xmlns:p14="http://schemas.microsoft.com/office/powerpoint/2010/main" val="339525480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1655</TotalTime>
  <Words>1479</Words>
  <Application>Microsoft Office PowerPoint</Application>
  <PresentationFormat>Произвольный</PresentationFormat>
  <Paragraphs>97</Paragraphs>
  <Slides>25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25</vt:i4>
      </vt:variant>
    </vt:vector>
  </HeadingPairs>
  <TitlesOfParts>
    <vt:vector size="26" baseType="lpstr">
      <vt:lpstr>Тема Office</vt:lpstr>
      <vt:lpstr>ФГОС третьего поколения Что нового?</vt:lpstr>
      <vt:lpstr>Презентация PowerPoint</vt:lpstr>
      <vt:lpstr>Введение ФГОС НОО и ООО в 2021 году</vt:lpstr>
      <vt:lpstr>Презентация PowerPoint</vt:lpstr>
      <vt:lpstr>Способы, которыми школа обеспечивает вариативность содержания программ НОО, ООО:</vt:lpstr>
      <vt:lpstr>Требования к результатам освоения ООП</vt:lpstr>
      <vt:lpstr>Требования к пояснительной записке</vt:lpstr>
      <vt:lpstr>Требования к рабочим программам</vt:lpstr>
      <vt:lpstr>Содержание календарного плана воспитательной работы</vt:lpstr>
      <vt:lpstr>Перечень обязательных предметных областей, учебных предметов и учебных модулей</vt:lpstr>
      <vt:lpstr>Изучение родного и второго иностранного языка на уровне ООО</vt:lpstr>
      <vt:lpstr>Объем часов аудиторной нагрузки</vt:lpstr>
      <vt:lpstr>Особенности обучения детей с ОВЗ</vt:lpstr>
      <vt:lpstr>Использование электронных средств обучения, дистанционных технологий</vt:lpstr>
      <vt:lpstr>Деление учеников на группы</vt:lpstr>
      <vt:lpstr>Требования к программе формирования универсальных учебных действий</vt:lpstr>
      <vt:lpstr>Рабочая программа воспитания (далее – РПВ)</vt:lpstr>
      <vt:lpstr>Информационно-образовательная среда</vt:lpstr>
      <vt:lpstr>Обеспечение учебниками и учебными пособиями</vt:lpstr>
      <vt:lpstr>Психолого-педагогические условия </vt:lpstr>
      <vt:lpstr>Повышение квалификации</vt:lpstr>
      <vt:lpstr>Научно-методическое сопровождение ФГОС</vt:lpstr>
      <vt:lpstr>Выводы</vt:lpstr>
      <vt:lpstr>Презентация PowerPoint</vt:lpstr>
      <vt:lpstr>СПАСИБО ЗА ВНИМАНИЕ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Дом</dc:creator>
  <cp:lastModifiedBy>Елена</cp:lastModifiedBy>
  <cp:revision>102</cp:revision>
  <dcterms:created xsi:type="dcterms:W3CDTF">2021-09-28T15:12:15Z</dcterms:created>
  <dcterms:modified xsi:type="dcterms:W3CDTF">2022-08-29T09:26:52Z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423458</vt:lpwstr>
  </property>
  <property fmtid="{D5CDD505-2E9C-101B-9397-08002B2CF9AE}" pid="3" name="NXPowerLiteSettings">
    <vt:lpwstr>F6000400038000</vt:lpwstr>
  </property>
  <property fmtid="{D5CDD505-2E9C-101B-9397-08002B2CF9AE}" pid="4" name="NXPowerLiteVersion">
    <vt:lpwstr>D4.3.1</vt:lpwstr>
  </property>
</Properties>
</file>